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16-07FB-4CB6-A54A-01A24B11A2D3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AF71-B8DD-4CDE-A58C-1FFE586A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3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16-07FB-4CB6-A54A-01A24B11A2D3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AF71-B8DD-4CDE-A58C-1FFE586A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7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16-07FB-4CB6-A54A-01A24B11A2D3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AF71-B8DD-4CDE-A58C-1FFE586A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7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16-07FB-4CB6-A54A-01A24B11A2D3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AF71-B8DD-4CDE-A58C-1FFE586A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8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16-07FB-4CB6-A54A-01A24B11A2D3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AF71-B8DD-4CDE-A58C-1FFE586A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1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16-07FB-4CB6-A54A-01A24B11A2D3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AF71-B8DD-4CDE-A58C-1FFE586A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16-07FB-4CB6-A54A-01A24B11A2D3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AF71-B8DD-4CDE-A58C-1FFE586A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6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16-07FB-4CB6-A54A-01A24B11A2D3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AF71-B8DD-4CDE-A58C-1FFE586A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6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16-07FB-4CB6-A54A-01A24B11A2D3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AF71-B8DD-4CDE-A58C-1FFE586A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6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16-07FB-4CB6-A54A-01A24B11A2D3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AF71-B8DD-4CDE-A58C-1FFE586A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7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B816-07FB-4CB6-A54A-01A24B11A2D3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AF71-B8DD-4CDE-A58C-1FFE586A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3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B816-07FB-4CB6-A54A-01A24B11A2D3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6AF71-B8DD-4CDE-A58C-1FFE586A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4686300" y="3038475"/>
            <a:ext cx="152400" cy="152400"/>
          </a:xfrm>
          <a:prstGeom prst="ellipse">
            <a:avLst/>
          </a:prstGeom>
          <a:solidFill>
            <a:schemeClr val="tx1"/>
          </a:solidFill>
          <a:ln w="349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b="0">
              <a:latin typeface="Arial" pitchFamily="34" charset="0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7369175" y="3038475"/>
            <a:ext cx="152400" cy="152400"/>
          </a:xfrm>
          <a:prstGeom prst="ellipse">
            <a:avLst/>
          </a:prstGeom>
          <a:solidFill>
            <a:schemeClr val="tx1"/>
          </a:solidFill>
          <a:ln w="349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229100" y="24130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3600" b="0">
                <a:solidFill>
                  <a:srgbClr val="000066"/>
                </a:solidFill>
                <a:latin typeface=".VnArial Narrow" pitchFamily="34" charset="0"/>
              </a:rPr>
              <a:t> </a:t>
            </a:r>
            <a:r>
              <a:rPr lang="en-US" sz="3600" b="0">
                <a:solidFill>
                  <a:srgbClr val="0000FF"/>
                </a:solidFill>
                <a:latin typeface=".VnArial Narrow" pitchFamily="34" charset="0"/>
              </a:rPr>
              <a:t>A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429500" y="2409825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3600" b="0">
                <a:solidFill>
                  <a:srgbClr val="000066"/>
                </a:solidFill>
                <a:latin typeface=".VnArial Narrow" pitchFamily="34" charset="0"/>
              </a:rPr>
              <a:t> </a:t>
            </a:r>
            <a:r>
              <a:rPr lang="en-US" sz="3600" b="0">
                <a:solidFill>
                  <a:srgbClr val="0000FF"/>
                </a:solidFill>
                <a:latin typeface=".VnArial Narrow" pitchFamily="34" charset="0"/>
              </a:rPr>
              <a:t>B</a:t>
            </a:r>
          </a:p>
        </p:txBody>
      </p:sp>
      <p:pic>
        <p:nvPicPr>
          <p:cNvPr id="51" name="Picture 16" descr="ButC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18398">
            <a:off x="4114800" y="676275"/>
            <a:ext cx="2667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746625" y="3108325"/>
            <a:ext cx="2667000" cy="0"/>
          </a:xfrm>
          <a:prstGeom prst="line">
            <a:avLst/>
          </a:prstGeom>
          <a:noFill/>
          <a:ln w="603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164"/>
          <p:cNvGrpSpPr>
            <a:grpSpLocks/>
          </p:cNvGrpSpPr>
          <p:nvPr/>
        </p:nvGrpSpPr>
        <p:grpSpPr bwMode="auto">
          <a:xfrm>
            <a:off x="1219200" y="3190875"/>
            <a:ext cx="7315200" cy="1143000"/>
            <a:chOff x="-2400" y="1488"/>
            <a:chExt cx="2880" cy="439"/>
          </a:xfrm>
        </p:grpSpPr>
        <p:sp>
          <p:nvSpPr>
            <p:cNvPr id="6309" name="Rectangle 165"/>
            <p:cNvSpPr>
              <a:spLocks noChangeArrowheads="1"/>
            </p:cNvSpPr>
            <p:nvPr/>
          </p:nvSpPr>
          <p:spPr bwMode="auto">
            <a:xfrm>
              <a:off x="-2400" y="1488"/>
              <a:ext cx="2832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rgbClr val="FFFFFF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23" name="Group 166"/>
            <p:cNvGrpSpPr>
              <a:grpSpLocks/>
            </p:cNvGrpSpPr>
            <p:nvPr/>
          </p:nvGrpSpPr>
          <p:grpSpPr bwMode="auto">
            <a:xfrm>
              <a:off x="-2400" y="1488"/>
              <a:ext cx="2880" cy="439"/>
              <a:chOff x="3072" y="1536"/>
              <a:chExt cx="2688" cy="394"/>
            </a:xfrm>
          </p:grpSpPr>
          <p:sp>
            <p:nvSpPr>
              <p:cNvPr id="4124" name="Line 167"/>
              <p:cNvSpPr>
                <a:spLocks noChangeShapeType="1"/>
              </p:cNvSpPr>
              <p:nvPr/>
            </p:nvSpPr>
            <p:spPr bwMode="auto">
              <a:xfrm>
                <a:off x="3072" y="1930"/>
                <a:ext cx="267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Line 168"/>
              <p:cNvSpPr>
                <a:spLocks noChangeShapeType="1"/>
              </p:cNvSpPr>
              <p:nvPr/>
            </p:nvSpPr>
            <p:spPr bwMode="auto">
              <a:xfrm>
                <a:off x="3083" y="1536"/>
                <a:ext cx="0" cy="39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Line 169"/>
              <p:cNvSpPr>
                <a:spLocks noChangeShapeType="1"/>
              </p:cNvSpPr>
              <p:nvPr/>
            </p:nvSpPr>
            <p:spPr bwMode="auto">
              <a:xfrm>
                <a:off x="3083" y="1536"/>
                <a:ext cx="2677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Line 170"/>
              <p:cNvSpPr>
                <a:spLocks noChangeShapeType="1"/>
              </p:cNvSpPr>
              <p:nvPr/>
            </p:nvSpPr>
            <p:spPr bwMode="auto">
              <a:xfrm>
                <a:off x="3227" y="1536"/>
                <a:ext cx="0" cy="33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Rectangle 171"/>
              <p:cNvSpPr>
                <a:spLocks noChangeArrowheads="1"/>
              </p:cNvSpPr>
              <p:nvPr/>
            </p:nvSpPr>
            <p:spPr bwMode="auto">
              <a:xfrm>
                <a:off x="3227" y="1580"/>
                <a:ext cx="198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/>
                <a:r>
                  <a:rPr lang="en-US" sz="3900">
                    <a:solidFill>
                      <a:srgbClr val="FF0000"/>
                    </a:solidFill>
                    <a:latin typeface="MS Sans Serif"/>
                  </a:rPr>
                  <a:t>0</a:t>
                </a:r>
                <a:endParaRPr lang="en-US" sz="4000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29" name="Line 172"/>
              <p:cNvSpPr>
                <a:spLocks noChangeShapeType="1"/>
              </p:cNvSpPr>
              <p:nvPr/>
            </p:nvSpPr>
            <p:spPr bwMode="auto">
              <a:xfrm>
                <a:off x="3273" y="1536"/>
                <a:ext cx="0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Line 173"/>
              <p:cNvSpPr>
                <a:spLocks noChangeShapeType="1"/>
              </p:cNvSpPr>
              <p:nvPr/>
            </p:nvSpPr>
            <p:spPr bwMode="auto">
              <a:xfrm>
                <a:off x="3319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Line 174"/>
              <p:cNvSpPr>
                <a:spLocks noChangeShapeType="1"/>
              </p:cNvSpPr>
              <p:nvPr/>
            </p:nvSpPr>
            <p:spPr bwMode="auto">
              <a:xfrm>
                <a:off x="3365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Line 175"/>
              <p:cNvSpPr>
                <a:spLocks noChangeShapeType="1"/>
              </p:cNvSpPr>
              <p:nvPr/>
            </p:nvSpPr>
            <p:spPr bwMode="auto">
              <a:xfrm>
                <a:off x="3411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Line 176"/>
              <p:cNvSpPr>
                <a:spLocks noChangeShapeType="1"/>
              </p:cNvSpPr>
              <p:nvPr/>
            </p:nvSpPr>
            <p:spPr bwMode="auto">
              <a:xfrm>
                <a:off x="3457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Line 177"/>
              <p:cNvSpPr>
                <a:spLocks noChangeShapeType="1"/>
              </p:cNvSpPr>
              <p:nvPr/>
            </p:nvSpPr>
            <p:spPr bwMode="auto">
              <a:xfrm>
                <a:off x="3916" y="1536"/>
                <a:ext cx="0" cy="21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Line 178"/>
              <p:cNvSpPr>
                <a:spLocks noChangeShapeType="1"/>
              </p:cNvSpPr>
              <p:nvPr/>
            </p:nvSpPr>
            <p:spPr bwMode="auto">
              <a:xfrm>
                <a:off x="3503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179"/>
              <p:cNvSpPr>
                <a:spLocks noChangeShapeType="1"/>
              </p:cNvSpPr>
              <p:nvPr/>
            </p:nvSpPr>
            <p:spPr bwMode="auto">
              <a:xfrm>
                <a:off x="3548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180"/>
              <p:cNvSpPr>
                <a:spLocks noChangeShapeType="1"/>
              </p:cNvSpPr>
              <p:nvPr/>
            </p:nvSpPr>
            <p:spPr bwMode="auto">
              <a:xfrm>
                <a:off x="3594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181"/>
              <p:cNvSpPr>
                <a:spLocks noChangeShapeType="1"/>
              </p:cNvSpPr>
              <p:nvPr/>
            </p:nvSpPr>
            <p:spPr bwMode="auto">
              <a:xfrm>
                <a:off x="3640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Line 182"/>
              <p:cNvSpPr>
                <a:spLocks noChangeShapeType="1"/>
              </p:cNvSpPr>
              <p:nvPr/>
            </p:nvSpPr>
            <p:spPr bwMode="auto">
              <a:xfrm>
                <a:off x="3686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Line 183"/>
              <p:cNvSpPr>
                <a:spLocks noChangeShapeType="1"/>
              </p:cNvSpPr>
              <p:nvPr/>
            </p:nvSpPr>
            <p:spPr bwMode="auto">
              <a:xfrm>
                <a:off x="3732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Line 184"/>
              <p:cNvSpPr>
                <a:spLocks noChangeShapeType="1"/>
              </p:cNvSpPr>
              <p:nvPr/>
            </p:nvSpPr>
            <p:spPr bwMode="auto">
              <a:xfrm>
                <a:off x="3778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Line 185"/>
              <p:cNvSpPr>
                <a:spLocks noChangeShapeType="1"/>
              </p:cNvSpPr>
              <p:nvPr/>
            </p:nvSpPr>
            <p:spPr bwMode="auto">
              <a:xfrm>
                <a:off x="3824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Line 186"/>
              <p:cNvSpPr>
                <a:spLocks noChangeShapeType="1"/>
              </p:cNvSpPr>
              <p:nvPr/>
            </p:nvSpPr>
            <p:spPr bwMode="auto">
              <a:xfrm>
                <a:off x="3870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Line 187"/>
              <p:cNvSpPr>
                <a:spLocks noChangeShapeType="1"/>
              </p:cNvSpPr>
              <p:nvPr/>
            </p:nvSpPr>
            <p:spPr bwMode="auto">
              <a:xfrm>
                <a:off x="3916" y="1536"/>
                <a:ext cx="0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Line 188"/>
              <p:cNvSpPr>
                <a:spLocks noChangeShapeType="1"/>
              </p:cNvSpPr>
              <p:nvPr/>
            </p:nvSpPr>
            <p:spPr bwMode="auto">
              <a:xfrm>
                <a:off x="3962" y="1536"/>
                <a:ext cx="0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Line 189"/>
              <p:cNvSpPr>
                <a:spLocks noChangeShapeType="1"/>
              </p:cNvSpPr>
              <p:nvPr/>
            </p:nvSpPr>
            <p:spPr bwMode="auto">
              <a:xfrm>
                <a:off x="4008" y="1536"/>
                <a:ext cx="0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Line 190"/>
              <p:cNvSpPr>
                <a:spLocks noChangeShapeType="1"/>
              </p:cNvSpPr>
              <p:nvPr/>
            </p:nvSpPr>
            <p:spPr bwMode="auto">
              <a:xfrm>
                <a:off x="4054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Line 191"/>
              <p:cNvSpPr>
                <a:spLocks noChangeShapeType="1"/>
              </p:cNvSpPr>
              <p:nvPr/>
            </p:nvSpPr>
            <p:spPr bwMode="auto">
              <a:xfrm>
                <a:off x="4100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Line 192"/>
              <p:cNvSpPr>
                <a:spLocks noChangeShapeType="1"/>
              </p:cNvSpPr>
              <p:nvPr/>
            </p:nvSpPr>
            <p:spPr bwMode="auto">
              <a:xfrm>
                <a:off x="4146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Line 193"/>
              <p:cNvSpPr>
                <a:spLocks noChangeShapeType="1"/>
              </p:cNvSpPr>
              <p:nvPr/>
            </p:nvSpPr>
            <p:spPr bwMode="auto">
              <a:xfrm>
                <a:off x="4192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Line 194"/>
              <p:cNvSpPr>
                <a:spLocks noChangeShapeType="1"/>
              </p:cNvSpPr>
              <p:nvPr/>
            </p:nvSpPr>
            <p:spPr bwMode="auto">
              <a:xfrm>
                <a:off x="4238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Line 195"/>
              <p:cNvSpPr>
                <a:spLocks noChangeShapeType="1"/>
              </p:cNvSpPr>
              <p:nvPr/>
            </p:nvSpPr>
            <p:spPr bwMode="auto">
              <a:xfrm>
                <a:off x="4283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Line 196"/>
              <p:cNvSpPr>
                <a:spLocks noChangeShapeType="1"/>
              </p:cNvSpPr>
              <p:nvPr/>
            </p:nvSpPr>
            <p:spPr bwMode="auto">
              <a:xfrm>
                <a:off x="4329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Line 197"/>
              <p:cNvSpPr>
                <a:spLocks noChangeShapeType="1"/>
              </p:cNvSpPr>
              <p:nvPr/>
            </p:nvSpPr>
            <p:spPr bwMode="auto">
              <a:xfrm>
                <a:off x="4375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Line 198"/>
              <p:cNvSpPr>
                <a:spLocks noChangeShapeType="1"/>
              </p:cNvSpPr>
              <p:nvPr/>
            </p:nvSpPr>
            <p:spPr bwMode="auto">
              <a:xfrm>
                <a:off x="4421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Line 199"/>
              <p:cNvSpPr>
                <a:spLocks noChangeShapeType="1"/>
              </p:cNvSpPr>
              <p:nvPr/>
            </p:nvSpPr>
            <p:spPr bwMode="auto">
              <a:xfrm>
                <a:off x="4467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Line 200"/>
              <p:cNvSpPr>
                <a:spLocks noChangeShapeType="1"/>
              </p:cNvSpPr>
              <p:nvPr/>
            </p:nvSpPr>
            <p:spPr bwMode="auto">
              <a:xfrm>
                <a:off x="4513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Line 201"/>
              <p:cNvSpPr>
                <a:spLocks noChangeShapeType="1"/>
              </p:cNvSpPr>
              <p:nvPr/>
            </p:nvSpPr>
            <p:spPr bwMode="auto">
              <a:xfrm>
                <a:off x="4559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Line 202"/>
              <p:cNvSpPr>
                <a:spLocks noChangeShapeType="1"/>
              </p:cNvSpPr>
              <p:nvPr/>
            </p:nvSpPr>
            <p:spPr bwMode="auto">
              <a:xfrm>
                <a:off x="4605" y="1536"/>
                <a:ext cx="0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Line 203"/>
              <p:cNvSpPr>
                <a:spLocks noChangeShapeType="1"/>
              </p:cNvSpPr>
              <p:nvPr/>
            </p:nvSpPr>
            <p:spPr bwMode="auto">
              <a:xfrm>
                <a:off x="4651" y="1536"/>
                <a:ext cx="0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Line 204"/>
              <p:cNvSpPr>
                <a:spLocks noChangeShapeType="1"/>
              </p:cNvSpPr>
              <p:nvPr/>
            </p:nvSpPr>
            <p:spPr bwMode="auto">
              <a:xfrm>
                <a:off x="4697" y="1536"/>
                <a:ext cx="0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205"/>
              <p:cNvSpPr>
                <a:spLocks noChangeShapeType="1"/>
              </p:cNvSpPr>
              <p:nvPr/>
            </p:nvSpPr>
            <p:spPr bwMode="auto">
              <a:xfrm>
                <a:off x="4743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Line 206"/>
              <p:cNvSpPr>
                <a:spLocks noChangeShapeType="1"/>
              </p:cNvSpPr>
              <p:nvPr/>
            </p:nvSpPr>
            <p:spPr bwMode="auto">
              <a:xfrm>
                <a:off x="4789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207"/>
              <p:cNvSpPr>
                <a:spLocks noChangeShapeType="1"/>
              </p:cNvSpPr>
              <p:nvPr/>
            </p:nvSpPr>
            <p:spPr bwMode="auto">
              <a:xfrm>
                <a:off x="4835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Line 208"/>
              <p:cNvSpPr>
                <a:spLocks noChangeShapeType="1"/>
              </p:cNvSpPr>
              <p:nvPr/>
            </p:nvSpPr>
            <p:spPr bwMode="auto">
              <a:xfrm>
                <a:off x="4881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Line 209"/>
              <p:cNvSpPr>
                <a:spLocks noChangeShapeType="1"/>
              </p:cNvSpPr>
              <p:nvPr/>
            </p:nvSpPr>
            <p:spPr bwMode="auto">
              <a:xfrm>
                <a:off x="4927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Line 210"/>
              <p:cNvSpPr>
                <a:spLocks noChangeShapeType="1"/>
              </p:cNvSpPr>
              <p:nvPr/>
            </p:nvSpPr>
            <p:spPr bwMode="auto">
              <a:xfrm>
                <a:off x="4972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211"/>
              <p:cNvSpPr>
                <a:spLocks noChangeShapeType="1"/>
              </p:cNvSpPr>
              <p:nvPr/>
            </p:nvSpPr>
            <p:spPr bwMode="auto">
              <a:xfrm>
                <a:off x="5018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Line 212"/>
              <p:cNvSpPr>
                <a:spLocks noChangeShapeType="1"/>
              </p:cNvSpPr>
              <p:nvPr/>
            </p:nvSpPr>
            <p:spPr bwMode="auto">
              <a:xfrm>
                <a:off x="5064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Line 213"/>
              <p:cNvSpPr>
                <a:spLocks noChangeShapeType="1"/>
              </p:cNvSpPr>
              <p:nvPr/>
            </p:nvSpPr>
            <p:spPr bwMode="auto">
              <a:xfrm>
                <a:off x="5110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Line 214"/>
              <p:cNvSpPr>
                <a:spLocks noChangeShapeType="1"/>
              </p:cNvSpPr>
              <p:nvPr/>
            </p:nvSpPr>
            <p:spPr bwMode="auto">
              <a:xfrm>
                <a:off x="5156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Line 215"/>
              <p:cNvSpPr>
                <a:spLocks noChangeShapeType="1"/>
              </p:cNvSpPr>
              <p:nvPr/>
            </p:nvSpPr>
            <p:spPr bwMode="auto">
              <a:xfrm>
                <a:off x="5202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Line 216"/>
              <p:cNvSpPr>
                <a:spLocks noChangeShapeType="1"/>
              </p:cNvSpPr>
              <p:nvPr/>
            </p:nvSpPr>
            <p:spPr bwMode="auto">
              <a:xfrm>
                <a:off x="5248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Line 217"/>
              <p:cNvSpPr>
                <a:spLocks noChangeShapeType="1"/>
              </p:cNvSpPr>
              <p:nvPr/>
            </p:nvSpPr>
            <p:spPr bwMode="auto">
              <a:xfrm>
                <a:off x="5294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Line 218"/>
              <p:cNvSpPr>
                <a:spLocks noChangeShapeType="1"/>
              </p:cNvSpPr>
              <p:nvPr/>
            </p:nvSpPr>
            <p:spPr bwMode="auto">
              <a:xfrm>
                <a:off x="5340" y="1536"/>
                <a:ext cx="0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Line 219"/>
              <p:cNvSpPr>
                <a:spLocks noChangeShapeType="1"/>
              </p:cNvSpPr>
              <p:nvPr/>
            </p:nvSpPr>
            <p:spPr bwMode="auto">
              <a:xfrm>
                <a:off x="5386" y="1536"/>
                <a:ext cx="0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Line 220"/>
              <p:cNvSpPr>
                <a:spLocks noChangeShapeType="1"/>
              </p:cNvSpPr>
              <p:nvPr/>
            </p:nvSpPr>
            <p:spPr bwMode="auto">
              <a:xfrm>
                <a:off x="5432" y="1536"/>
                <a:ext cx="0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Line 221"/>
              <p:cNvSpPr>
                <a:spLocks noChangeShapeType="1"/>
              </p:cNvSpPr>
              <p:nvPr/>
            </p:nvSpPr>
            <p:spPr bwMode="auto">
              <a:xfrm>
                <a:off x="5478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Line 222"/>
              <p:cNvSpPr>
                <a:spLocks noChangeShapeType="1"/>
              </p:cNvSpPr>
              <p:nvPr/>
            </p:nvSpPr>
            <p:spPr bwMode="auto">
              <a:xfrm>
                <a:off x="5524" y="1536"/>
                <a:ext cx="1" cy="1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Line 223"/>
              <p:cNvSpPr>
                <a:spLocks noChangeShapeType="1"/>
              </p:cNvSpPr>
              <p:nvPr/>
            </p:nvSpPr>
            <p:spPr bwMode="auto">
              <a:xfrm>
                <a:off x="3457" y="1547"/>
                <a:ext cx="1" cy="2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Line 224"/>
              <p:cNvSpPr>
                <a:spLocks noChangeShapeType="1"/>
              </p:cNvSpPr>
              <p:nvPr/>
            </p:nvSpPr>
            <p:spPr bwMode="auto">
              <a:xfrm>
                <a:off x="3686" y="1536"/>
                <a:ext cx="1" cy="33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Rectangle 225"/>
              <p:cNvSpPr>
                <a:spLocks noChangeArrowheads="1"/>
              </p:cNvSpPr>
              <p:nvPr/>
            </p:nvSpPr>
            <p:spPr bwMode="auto">
              <a:xfrm>
                <a:off x="3687" y="1593"/>
                <a:ext cx="91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500" b="0">
                    <a:solidFill>
                      <a:srgbClr val="FF0000"/>
                    </a:solidFill>
                    <a:latin typeface="MS Sans Serif"/>
                  </a:rPr>
                  <a:t>1</a:t>
                </a:r>
                <a:endParaRPr lang="en-US" sz="3600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83" name="Line 226"/>
              <p:cNvSpPr>
                <a:spLocks noChangeShapeType="1"/>
              </p:cNvSpPr>
              <p:nvPr/>
            </p:nvSpPr>
            <p:spPr bwMode="auto">
              <a:xfrm>
                <a:off x="4146" y="1547"/>
                <a:ext cx="1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Rectangle 227"/>
              <p:cNvSpPr>
                <a:spLocks noChangeArrowheads="1"/>
              </p:cNvSpPr>
              <p:nvPr/>
            </p:nvSpPr>
            <p:spPr bwMode="auto">
              <a:xfrm>
                <a:off x="4153" y="1602"/>
                <a:ext cx="91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500" b="0">
                    <a:solidFill>
                      <a:srgbClr val="FF0000"/>
                    </a:solidFill>
                    <a:latin typeface="MS Sans Serif"/>
                  </a:rPr>
                  <a:t>2</a:t>
                </a:r>
                <a:endParaRPr lang="en-US" sz="3600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85" name="Line 228"/>
              <p:cNvSpPr>
                <a:spLocks noChangeShapeType="1"/>
              </p:cNvSpPr>
              <p:nvPr/>
            </p:nvSpPr>
            <p:spPr bwMode="auto">
              <a:xfrm>
                <a:off x="4605" y="1547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Rectangle 229"/>
              <p:cNvSpPr>
                <a:spLocks noChangeArrowheads="1"/>
              </p:cNvSpPr>
              <p:nvPr/>
            </p:nvSpPr>
            <p:spPr bwMode="auto">
              <a:xfrm>
                <a:off x="4613" y="1610"/>
                <a:ext cx="91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500" b="0">
                    <a:solidFill>
                      <a:srgbClr val="FF0000"/>
                    </a:solidFill>
                    <a:latin typeface="MS Sans Serif"/>
                  </a:rPr>
                  <a:t>3</a:t>
                </a:r>
                <a:endParaRPr lang="en-US" sz="3600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87" name="Line 230"/>
              <p:cNvSpPr>
                <a:spLocks noChangeShapeType="1"/>
              </p:cNvSpPr>
              <p:nvPr/>
            </p:nvSpPr>
            <p:spPr bwMode="auto">
              <a:xfrm>
                <a:off x="5064" y="1536"/>
                <a:ext cx="1" cy="33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Rectangle 231"/>
              <p:cNvSpPr>
                <a:spLocks noChangeArrowheads="1"/>
              </p:cNvSpPr>
              <p:nvPr/>
            </p:nvSpPr>
            <p:spPr bwMode="auto">
              <a:xfrm>
                <a:off x="5070" y="1602"/>
                <a:ext cx="91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500" b="0">
                    <a:solidFill>
                      <a:srgbClr val="FF0000"/>
                    </a:solidFill>
                    <a:latin typeface="MS Sans Serif"/>
                  </a:rPr>
                  <a:t>4</a:t>
                </a:r>
                <a:endParaRPr lang="en-US" sz="3600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89" name="Line 232"/>
              <p:cNvSpPr>
                <a:spLocks noChangeShapeType="1"/>
              </p:cNvSpPr>
              <p:nvPr/>
            </p:nvSpPr>
            <p:spPr bwMode="auto">
              <a:xfrm>
                <a:off x="5524" y="1536"/>
                <a:ext cx="1" cy="33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Rectangle 233"/>
              <p:cNvSpPr>
                <a:spLocks noChangeArrowheads="1"/>
              </p:cNvSpPr>
              <p:nvPr/>
            </p:nvSpPr>
            <p:spPr bwMode="auto">
              <a:xfrm>
                <a:off x="5523" y="1602"/>
                <a:ext cx="91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500" b="0">
                    <a:solidFill>
                      <a:srgbClr val="FF0000"/>
                    </a:solidFill>
                    <a:latin typeface="MS Sans Serif"/>
                  </a:rPr>
                  <a:t>5</a:t>
                </a:r>
                <a:endParaRPr lang="en-US" sz="3600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91" name="Line 234"/>
              <p:cNvSpPr>
                <a:spLocks noChangeShapeType="1"/>
              </p:cNvSpPr>
              <p:nvPr/>
            </p:nvSpPr>
            <p:spPr bwMode="auto">
              <a:xfrm>
                <a:off x="4375" y="1536"/>
                <a:ext cx="1" cy="21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Line 235"/>
              <p:cNvSpPr>
                <a:spLocks noChangeShapeType="1"/>
              </p:cNvSpPr>
              <p:nvPr/>
            </p:nvSpPr>
            <p:spPr bwMode="auto">
              <a:xfrm>
                <a:off x="4835" y="1536"/>
                <a:ext cx="1" cy="21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Line 236"/>
              <p:cNvSpPr>
                <a:spLocks noChangeShapeType="1"/>
              </p:cNvSpPr>
              <p:nvPr/>
            </p:nvSpPr>
            <p:spPr bwMode="auto">
              <a:xfrm>
                <a:off x="5294" y="1536"/>
                <a:ext cx="1" cy="21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388" name="Oval 244"/>
          <p:cNvSpPr>
            <a:spLocks noChangeArrowheads="1"/>
          </p:cNvSpPr>
          <p:nvPr/>
        </p:nvSpPr>
        <p:spPr bwMode="auto">
          <a:xfrm>
            <a:off x="4987925" y="3025775"/>
            <a:ext cx="165100" cy="1651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6395" name="Text Box 251"/>
          <p:cNvSpPr txBox="1">
            <a:spLocks noChangeArrowheads="1"/>
          </p:cNvSpPr>
          <p:nvPr/>
        </p:nvSpPr>
        <p:spPr bwMode="auto">
          <a:xfrm>
            <a:off x="4751388" y="3157538"/>
            <a:ext cx="83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3200" b="0">
                <a:solidFill>
                  <a:srgbClr val="FF3300"/>
                </a:solidFill>
                <a:latin typeface=".VnArial Narrow" pitchFamily="34" charset="0"/>
              </a:rPr>
              <a:t> M</a:t>
            </a:r>
          </a:p>
        </p:txBody>
      </p:sp>
      <p:sp>
        <p:nvSpPr>
          <p:cNvPr id="6398" name="Oval 254"/>
          <p:cNvSpPr>
            <a:spLocks noChangeArrowheads="1"/>
          </p:cNvSpPr>
          <p:nvPr/>
        </p:nvSpPr>
        <p:spPr bwMode="auto">
          <a:xfrm>
            <a:off x="5678488" y="3025775"/>
            <a:ext cx="165100" cy="1651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6399" name="Text Box 255"/>
          <p:cNvSpPr txBox="1">
            <a:spLocks noChangeArrowheads="1"/>
          </p:cNvSpPr>
          <p:nvPr/>
        </p:nvSpPr>
        <p:spPr bwMode="auto">
          <a:xfrm>
            <a:off x="5375275" y="240665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3600" b="0">
                <a:solidFill>
                  <a:srgbClr val="FF3300"/>
                </a:solidFill>
                <a:latin typeface=".VnArial Narrow" pitchFamily="34" charset="0"/>
              </a:rPr>
              <a:t> D</a:t>
            </a:r>
          </a:p>
        </p:txBody>
      </p:sp>
      <p:sp>
        <p:nvSpPr>
          <p:cNvPr id="6412" name="Oval 268"/>
          <p:cNvSpPr>
            <a:spLocks noChangeArrowheads="1"/>
          </p:cNvSpPr>
          <p:nvPr/>
        </p:nvSpPr>
        <p:spPr bwMode="auto">
          <a:xfrm>
            <a:off x="6324600" y="3025775"/>
            <a:ext cx="165100" cy="1651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6413" name="Text Box 269"/>
          <p:cNvSpPr txBox="1">
            <a:spLocks noChangeArrowheads="1"/>
          </p:cNvSpPr>
          <p:nvPr/>
        </p:nvSpPr>
        <p:spPr bwMode="auto">
          <a:xfrm>
            <a:off x="6062663" y="314960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3600" b="0">
                <a:solidFill>
                  <a:srgbClr val="FF3300"/>
                </a:solidFill>
                <a:latin typeface=".VnArial Narrow" pitchFamily="34" charset="0"/>
              </a:rPr>
              <a:t> K</a:t>
            </a:r>
          </a:p>
        </p:txBody>
      </p:sp>
      <p:sp>
        <p:nvSpPr>
          <p:cNvPr id="6417" name="Oval 273"/>
          <p:cNvSpPr>
            <a:spLocks noChangeArrowheads="1"/>
          </p:cNvSpPr>
          <p:nvPr/>
        </p:nvSpPr>
        <p:spPr bwMode="auto">
          <a:xfrm>
            <a:off x="6858000" y="3025775"/>
            <a:ext cx="165100" cy="1651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6418" name="Text Box 274"/>
          <p:cNvSpPr txBox="1">
            <a:spLocks noChangeArrowheads="1"/>
          </p:cNvSpPr>
          <p:nvPr/>
        </p:nvSpPr>
        <p:spPr bwMode="auto">
          <a:xfrm>
            <a:off x="6637338" y="2386013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3600" b="0">
                <a:solidFill>
                  <a:srgbClr val="FF3300"/>
                </a:solidFill>
                <a:latin typeface=".VnArial Narrow" pitchFamily="34" charset="0"/>
              </a:rPr>
              <a:t> G</a:t>
            </a:r>
          </a:p>
        </p:txBody>
      </p:sp>
      <p:sp>
        <p:nvSpPr>
          <p:cNvPr id="4195" name="Rectangle 99"/>
          <p:cNvSpPr>
            <a:spLocks noChangeArrowheads="1"/>
          </p:cNvSpPr>
          <p:nvPr/>
        </p:nvSpPr>
        <p:spPr bwMode="auto">
          <a:xfrm>
            <a:off x="0" y="219075"/>
            <a:ext cx="9144000" cy="6096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400" b="0">
                <a:solidFill>
                  <a:srgbClr val="FF0066"/>
                </a:solidFill>
                <a:latin typeface="Arial" pitchFamily="34" charset="0"/>
              </a:rPr>
              <a:t>Tiết 7: </a:t>
            </a:r>
            <a:r>
              <a:rPr lang="en-US" sz="2400">
                <a:solidFill>
                  <a:srgbClr val="FF0066"/>
                </a:solidFill>
                <a:latin typeface="Arial" pitchFamily="34" charset="0"/>
              </a:rPr>
              <a:t>ĐOẠN THẲNG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1057275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1. Đoạn thẳng AB là gì?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4800" y="1590675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a) Cách vẽ: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92100" y="2809875"/>
            <a:ext cx="222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b) Định nghĩa: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9600" y="3648075"/>
            <a:ext cx="73914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3300"/>
                </a:solidFill>
              </a:rPr>
              <a:t>Đoạn thẳng AB là hình gồm điểm A, điểm B và tất cả các điểm nằm giữa A và B.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4638675"/>
            <a:ext cx="8229600" cy="1014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- Đoạn thẳng AB (hay đoạn thẳng BA)</a:t>
            </a:r>
          </a:p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- Hai điểm A, B là hai mút (hoặc hai đầu) của đoạn thẳng AB</a:t>
            </a:r>
          </a:p>
        </p:txBody>
      </p:sp>
      <p:pic>
        <p:nvPicPr>
          <p:cNvPr id="4202" name="Picture 106" descr="viet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3571875"/>
            <a:ext cx="619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1000" y="5705475"/>
            <a:ext cx="36576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3300"/>
                </a:solidFill>
              </a:rPr>
              <a:t>Em hãy vẽ đoạn thẳng MN</a:t>
            </a:r>
          </a:p>
        </p:txBody>
      </p:sp>
      <p:pic>
        <p:nvPicPr>
          <p:cNvPr id="4204" name="Picture 1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10238"/>
            <a:ext cx="28098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04800" y="6315075"/>
            <a:ext cx="55626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3300"/>
                </a:solidFill>
              </a:rPr>
              <a:t>Cho ví dụ hình ảnh thực tế về đoạn thẳng</a:t>
            </a:r>
          </a:p>
        </p:txBody>
      </p:sp>
    </p:spTree>
    <p:extLst>
      <p:ext uri="{BB962C8B-B14F-4D97-AF65-F5344CB8AC3E}">
        <p14:creationId xmlns:p14="http://schemas.microsoft.com/office/powerpoint/2010/main" val="33894487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89 -4.81481E-6 L 0.28889 -4.81481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" dur="1000"/>
                                        <p:tgtEl>
                                          <p:spTgt spid="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1000"/>
                                        <p:tgtEl>
                                          <p:spTgt spid="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1000"/>
                                        <p:tgtEl>
                                          <p:spTgt spid="6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1000"/>
                                        <p:tgtEl>
                                          <p:spTgt spid="6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1000"/>
                                        <p:tgtEl>
                                          <p:spTgt spid="6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1000"/>
                                        <p:tgtEl>
                                          <p:spTgt spid="6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3" dur="1000"/>
                                        <p:tgtEl>
                                          <p:spTgt spid="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1000"/>
                                        <p:tgtEl>
                                          <p:spTgt spid="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/>
      <p:bldP spid="6153" grpId="0"/>
      <p:bldP spid="6155" grpId="0" animBg="1"/>
      <p:bldP spid="6388" grpId="0" animBg="1"/>
      <p:bldP spid="6388" grpId="1" animBg="1"/>
      <p:bldP spid="6395" grpId="0"/>
      <p:bldP spid="6395" grpId="1"/>
      <p:bldP spid="6398" grpId="0" animBg="1"/>
      <p:bldP spid="6398" grpId="1" animBg="1"/>
      <p:bldP spid="6399" grpId="0"/>
      <p:bldP spid="6399" grpId="1"/>
      <p:bldP spid="6412" grpId="0" animBg="1"/>
      <p:bldP spid="6412" grpId="1" animBg="1"/>
      <p:bldP spid="6413" grpId="0"/>
      <p:bldP spid="6413" grpId="1"/>
      <p:bldP spid="6417" grpId="0" animBg="1"/>
      <p:bldP spid="6417" grpId="1" animBg="1"/>
      <p:bldP spid="6418" grpId="0"/>
      <p:bldP spid="6418" grpId="1"/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Line 9"/>
          <p:cNvSpPr>
            <a:spLocks noChangeShapeType="1"/>
          </p:cNvSpPr>
          <p:nvPr/>
        </p:nvSpPr>
        <p:spPr bwMode="auto">
          <a:xfrm flipV="1">
            <a:off x="4116388" y="1371600"/>
            <a:ext cx="987425" cy="606425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 b="0">
              <a:latin typeface="Arial" charset="0"/>
            </a:endParaRP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2286000" y="1993900"/>
            <a:ext cx="3567113" cy="3111500"/>
          </a:xfrm>
          <a:custGeom>
            <a:avLst/>
            <a:gdLst>
              <a:gd name="T0" fmla="*/ 1783557 w 3567113"/>
              <a:gd name="T1" fmla="*/ 0 h 3111500"/>
              <a:gd name="T2" fmla="*/ 4 w 3567113"/>
              <a:gd name="T3" fmla="*/ 1188484 h 3111500"/>
              <a:gd name="T4" fmla="*/ 681257 w 3567113"/>
              <a:gd name="T5" fmla="*/ 3111490 h 3111500"/>
              <a:gd name="T6" fmla="*/ 2885856 w 3567113"/>
              <a:gd name="T7" fmla="*/ 3111490 h 3111500"/>
              <a:gd name="T8" fmla="*/ 3567109 w 3567113"/>
              <a:gd name="T9" fmla="*/ 1188484 h 31115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102310 w 3567113"/>
              <a:gd name="T16" fmla="*/ 1188492 h 3111500"/>
              <a:gd name="T17" fmla="*/ 2464803 w 3567113"/>
              <a:gd name="T18" fmla="*/ 2376958 h 3111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7113" h="3111500">
                <a:moveTo>
                  <a:pt x="4" y="1188484"/>
                </a:moveTo>
                <a:lnTo>
                  <a:pt x="1362524" y="1188492"/>
                </a:lnTo>
                <a:lnTo>
                  <a:pt x="1783557" y="0"/>
                </a:lnTo>
                <a:lnTo>
                  <a:pt x="2204589" y="1188492"/>
                </a:lnTo>
                <a:lnTo>
                  <a:pt x="3567109" y="1188484"/>
                </a:lnTo>
                <a:lnTo>
                  <a:pt x="2464803" y="1923003"/>
                </a:lnTo>
                <a:lnTo>
                  <a:pt x="2885856" y="3111490"/>
                </a:lnTo>
                <a:lnTo>
                  <a:pt x="1783557" y="2376958"/>
                </a:lnTo>
                <a:lnTo>
                  <a:pt x="681257" y="3111490"/>
                </a:lnTo>
                <a:lnTo>
                  <a:pt x="1102310" y="1923003"/>
                </a:lnTo>
                <a:lnTo>
                  <a:pt x="4" y="1188484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Arial" pitchFamily="34" charset="0"/>
              </a:rPr>
              <a:t>ĐOẠN THẲNG</a:t>
            </a:r>
          </a:p>
        </p:txBody>
      </p:sp>
      <p:sp>
        <p:nvSpPr>
          <p:cNvPr id="18435" name="Line 6"/>
          <p:cNvSpPr>
            <a:spLocks noChangeShapeType="1"/>
          </p:cNvSpPr>
          <p:nvPr/>
        </p:nvSpPr>
        <p:spPr bwMode="auto">
          <a:xfrm flipH="1" flipV="1">
            <a:off x="1828800" y="2214563"/>
            <a:ext cx="454025" cy="987425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 b="0">
              <a:latin typeface="Arial" charset="0"/>
            </a:endParaRPr>
          </a:p>
        </p:txBody>
      </p:sp>
      <p:sp>
        <p:nvSpPr>
          <p:cNvPr id="22533" name="Oval 7"/>
          <p:cNvSpPr>
            <a:spLocks noChangeArrowheads="1"/>
          </p:cNvSpPr>
          <p:nvPr/>
        </p:nvSpPr>
        <p:spPr bwMode="auto">
          <a:xfrm>
            <a:off x="19050" y="696913"/>
            <a:ext cx="4021138" cy="151765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600">
                <a:latin typeface="Calisto MT" pitchFamily="18" charset="0"/>
              </a:rPr>
              <a:t>Đoạn thẳng AB là hình gồm điểm A, B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600">
                <a:latin typeface="Calisto MT" pitchFamily="18" charset="0"/>
              </a:rPr>
              <a:t>và tất cả các điểm nằm giữa A và B</a:t>
            </a:r>
          </a:p>
          <a:p>
            <a:pPr algn="ctr"/>
            <a:endParaRPr lang="en-US" sz="1600">
              <a:latin typeface="Calisto MT" pitchFamily="18" charset="0"/>
            </a:endParaRPr>
          </a:p>
        </p:txBody>
      </p:sp>
      <p:sp>
        <p:nvSpPr>
          <p:cNvPr id="22534" name="Oval 8"/>
          <p:cNvSpPr>
            <a:spLocks noChangeArrowheads="1"/>
          </p:cNvSpPr>
          <p:nvPr/>
        </p:nvSpPr>
        <p:spPr bwMode="auto">
          <a:xfrm>
            <a:off x="4951413" y="620713"/>
            <a:ext cx="3567112" cy="1214437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>
                <a:solidFill>
                  <a:srgbClr val="000099"/>
                </a:solidFill>
                <a:latin typeface="Calisto MT" pitchFamily="18" charset="0"/>
              </a:rPr>
              <a:t>Đoạn thẳng cắt đoạn thẳng.</a:t>
            </a:r>
          </a:p>
          <a:p>
            <a:pPr algn="ctr"/>
            <a:endParaRPr lang="en-US">
              <a:latin typeface="Calisto MT" pitchFamily="18" charset="0"/>
            </a:endParaRPr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>
            <a:off x="5862638" y="3201988"/>
            <a:ext cx="455612" cy="303212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 b="0">
              <a:latin typeface="Arial" charset="0"/>
            </a:endParaRP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6848475" y="2138363"/>
            <a:ext cx="2049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b="0">
              <a:latin typeface="Arial" pitchFamily="34" charset="0"/>
            </a:endParaRPr>
          </a:p>
        </p:txBody>
      </p:sp>
      <p:sp>
        <p:nvSpPr>
          <p:cNvPr id="19465" name="Oval 12"/>
          <p:cNvSpPr>
            <a:spLocks noChangeArrowheads="1"/>
          </p:cNvSpPr>
          <p:nvPr/>
        </p:nvSpPr>
        <p:spPr bwMode="auto">
          <a:xfrm>
            <a:off x="5862638" y="4946650"/>
            <a:ext cx="3111500" cy="129063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sto MT" pitchFamily="18" charset="0"/>
              </a:rPr>
              <a:t>Đoạn thẳng cắt đường thẳng</a:t>
            </a:r>
          </a:p>
        </p:txBody>
      </p:sp>
      <p:sp>
        <p:nvSpPr>
          <p:cNvPr id="18442" name="Line 13"/>
          <p:cNvSpPr>
            <a:spLocks noChangeShapeType="1"/>
          </p:cNvSpPr>
          <p:nvPr/>
        </p:nvSpPr>
        <p:spPr bwMode="auto">
          <a:xfrm>
            <a:off x="5181600" y="5099050"/>
            <a:ext cx="835025" cy="227013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 b="0">
              <a:latin typeface="Arial" charset="0"/>
            </a:endParaRPr>
          </a:p>
        </p:txBody>
      </p:sp>
      <p:sp>
        <p:nvSpPr>
          <p:cNvPr id="19467" name="Oval 14"/>
          <p:cNvSpPr>
            <a:spLocks noChangeArrowheads="1"/>
          </p:cNvSpPr>
          <p:nvPr/>
        </p:nvSpPr>
        <p:spPr bwMode="auto">
          <a:xfrm>
            <a:off x="6242050" y="2667000"/>
            <a:ext cx="2901950" cy="129063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sto MT" pitchFamily="18" charset="0"/>
              </a:rPr>
              <a:t>Đoạn thẳng cắt tia</a:t>
            </a:r>
          </a:p>
        </p:txBody>
      </p:sp>
      <p:sp>
        <p:nvSpPr>
          <p:cNvPr id="19468" name="Oval 15"/>
          <p:cNvSpPr>
            <a:spLocks noChangeArrowheads="1"/>
          </p:cNvSpPr>
          <p:nvPr/>
        </p:nvSpPr>
        <p:spPr bwMode="auto">
          <a:xfrm>
            <a:off x="0" y="4187825"/>
            <a:ext cx="2674938" cy="24288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sto MT" pitchFamily="18" charset="0"/>
              </a:rPr>
              <a:t>Hình ảnh thực tế </a:t>
            </a:r>
          </a:p>
          <a:p>
            <a:pPr algn="ctr"/>
            <a:r>
              <a:rPr lang="en-US" sz="2000">
                <a:latin typeface="Calisto MT" pitchFamily="18" charset="0"/>
              </a:rPr>
              <a:t>của đoạn thẳng</a:t>
            </a:r>
            <a:endParaRPr lang="en-US" sz="1600">
              <a:latin typeface="Calisto MT" pitchFamily="18" charset="0"/>
            </a:endParaRPr>
          </a:p>
        </p:txBody>
      </p:sp>
      <p:sp>
        <p:nvSpPr>
          <p:cNvPr id="18445" name="Line 17"/>
          <p:cNvSpPr>
            <a:spLocks noChangeShapeType="1"/>
          </p:cNvSpPr>
          <p:nvPr/>
        </p:nvSpPr>
        <p:spPr bwMode="auto">
          <a:xfrm flipH="1">
            <a:off x="2674938" y="5106988"/>
            <a:ext cx="303212" cy="227012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 b="0">
              <a:latin typeface="Arial" charset="0"/>
            </a:endParaRPr>
          </a:p>
        </p:txBody>
      </p:sp>
      <p:sp>
        <p:nvSpPr>
          <p:cNvPr id="38926" name="Text Box 15"/>
          <p:cNvSpPr txBox="1">
            <a:spLocks noChangeArrowheads="1"/>
          </p:cNvSpPr>
          <p:nvPr/>
        </p:nvSpPr>
        <p:spPr bwMode="auto">
          <a:xfrm>
            <a:off x="8670925" y="64912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>
                <a:latin typeface="Arial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374321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22533" grpId="0" animBg="1"/>
      <p:bldP spid="22534" grpId="0" animBg="1"/>
      <p:bldP spid="19465" grpId="0" animBg="1"/>
      <p:bldP spid="19467" grpId="0" animBg="1"/>
      <p:bldP spid="194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177"/>
          <p:cNvSpPr txBox="1">
            <a:spLocks noChangeArrowheads="1"/>
          </p:cNvSpPr>
          <p:nvPr/>
        </p:nvSpPr>
        <p:spPr bwMode="auto">
          <a:xfrm>
            <a:off x="5410200" y="1143000"/>
            <a:ext cx="2589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vi-VN" b="0">
              <a:latin typeface="Arial" pitchFamily="34" charset="0"/>
            </a:endParaRPr>
          </a:p>
        </p:txBody>
      </p:sp>
      <p:sp>
        <p:nvSpPr>
          <p:cNvPr id="18613" name="Text Box 180"/>
          <p:cNvSpPr txBox="1">
            <a:spLocks noChangeArrowheads="1"/>
          </p:cNvSpPr>
          <p:nvPr/>
        </p:nvSpPr>
        <p:spPr bwMode="auto">
          <a:xfrm>
            <a:off x="609600" y="2362200"/>
            <a:ext cx="8229600" cy="320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/>
              <a:t>Học thuộc định nghĩa đoạn thẳng.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/>
              <a:t>BT34; 35; 36; 37; 38 – SGK/T116.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/>
              <a:t>Bài 2, bài 3 trong PHT.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endParaRPr lang="en-US" sz="3200">
              <a:solidFill>
                <a:srgbClr val="0000FF"/>
              </a:solidFill>
            </a:endParaRPr>
          </a:p>
        </p:txBody>
      </p:sp>
      <p:grpSp>
        <p:nvGrpSpPr>
          <p:cNvPr id="18614" name="Group 182"/>
          <p:cNvGrpSpPr>
            <a:grpSpLocks/>
          </p:cNvGrpSpPr>
          <p:nvPr/>
        </p:nvGrpSpPr>
        <p:grpSpPr bwMode="auto">
          <a:xfrm>
            <a:off x="1447800" y="990600"/>
            <a:ext cx="6534150" cy="752475"/>
            <a:chOff x="900" y="2892"/>
            <a:chExt cx="4092" cy="607"/>
          </a:xfrm>
        </p:grpSpPr>
        <p:pic>
          <p:nvPicPr>
            <p:cNvPr id="18615" name="Picture 183" descr="SOFTC03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" y="2892"/>
              <a:ext cx="4092" cy="607"/>
            </a:xfrm>
            <a:prstGeom prst="rect">
              <a:avLst/>
            </a:prstGeom>
            <a:solidFill>
              <a:srgbClr val="0066FF"/>
            </a:solidFill>
          </p:spPr>
        </p:pic>
        <p:sp>
          <p:nvSpPr>
            <p:cNvPr id="18616" name="Text Box 184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937" y="3024"/>
              <a:ext cx="3911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0">
                  <a:solidFill>
                    <a:srgbClr val="FF0066"/>
                  </a:solidFill>
                  <a:latin typeface="Arial" pitchFamily="34" charset="0"/>
                  <a:cs typeface="Arial" pitchFamily="34" charset="0"/>
                </a:rPr>
                <a:t>HƯỚNG DẪN HỌC Ở NHÀ</a:t>
              </a:r>
              <a:r>
                <a:rPr lang="en-US" sz="2800" b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868290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9" name="Group 29"/>
          <p:cNvGrpSpPr>
            <a:grpSpLocks/>
          </p:cNvGrpSpPr>
          <p:nvPr/>
        </p:nvGrpSpPr>
        <p:grpSpPr bwMode="auto">
          <a:xfrm>
            <a:off x="4800600" y="2057400"/>
            <a:ext cx="3838575" cy="4351338"/>
            <a:chOff x="3024" y="1056"/>
            <a:chExt cx="2418" cy="2741"/>
          </a:xfrm>
        </p:grpSpPr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 flipV="1">
              <a:off x="3202" y="1380"/>
              <a:ext cx="2208" cy="23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3574" y="1560"/>
              <a:ext cx="45" cy="4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4618" y="1452"/>
              <a:ext cx="45" cy="47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3338" y="1154"/>
              <a:ext cx="3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0">
                  <a:solidFill>
                    <a:srgbClr val="FA385D"/>
                  </a:solidFill>
                </a:rPr>
                <a:t>A</a:t>
              </a: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4632" y="1056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0">
                  <a:solidFill>
                    <a:srgbClr val="FA385D"/>
                  </a:solidFill>
                </a:rPr>
                <a:t>B</a:t>
              </a:r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 flipV="1">
              <a:off x="3490" y="2628"/>
              <a:ext cx="1916" cy="20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3462" y="2794"/>
              <a:ext cx="45" cy="4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4616" y="2682"/>
              <a:ext cx="45" cy="4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3257" y="2388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0">
                  <a:solidFill>
                    <a:srgbClr val="FA385D"/>
                  </a:solidFill>
                </a:rPr>
                <a:t>A</a:t>
              </a:r>
            </a:p>
          </p:txBody>
        </p:sp>
        <p:sp>
          <p:nvSpPr>
            <p:cNvPr id="15383" name="Text Box 23"/>
            <p:cNvSpPr txBox="1">
              <a:spLocks noChangeArrowheads="1"/>
            </p:cNvSpPr>
            <p:nvPr/>
          </p:nvSpPr>
          <p:spPr bwMode="auto">
            <a:xfrm>
              <a:off x="4457" y="2278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0">
                  <a:solidFill>
                    <a:srgbClr val="FA385D"/>
                  </a:solidFill>
                </a:rPr>
                <a:t>B</a:t>
              </a:r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 flipV="1">
              <a:off x="3346" y="3588"/>
              <a:ext cx="1824" cy="19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3298" y="3752"/>
              <a:ext cx="45" cy="4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3024" y="3342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0">
                  <a:solidFill>
                    <a:srgbClr val="FA385D"/>
                  </a:solidFill>
                </a:rPr>
                <a:t>A</a:t>
              </a:r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5126" y="3544"/>
              <a:ext cx="45" cy="4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390" name="Text Box 30"/>
            <p:cNvSpPr txBox="1">
              <a:spLocks noChangeArrowheads="1"/>
            </p:cNvSpPr>
            <p:nvPr/>
          </p:nvSpPr>
          <p:spPr bwMode="auto">
            <a:xfrm>
              <a:off x="5106" y="3120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0">
                  <a:solidFill>
                    <a:srgbClr val="FA385D"/>
                  </a:solidFill>
                </a:rPr>
                <a:t>B</a:t>
              </a:r>
            </a:p>
          </p:txBody>
        </p:sp>
      </p:grp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648200" y="990600"/>
            <a:ext cx="4495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3300"/>
                </a:solidFill>
              </a:rPr>
              <a:t>Hãy nêu sự khác nhau giữa:</a:t>
            </a:r>
            <a:r>
              <a:rPr lang="en-US" sz="2400" b="0">
                <a:solidFill>
                  <a:srgbClr val="0000FF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Đường thẳng – Tia – Đoạn thẳng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53000" y="3048000"/>
            <a:ext cx="3505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3300"/>
                </a:solidFill>
              </a:rPr>
              <a:t>Đường thẳng:</a:t>
            </a:r>
          </a:p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Không bị giới hạn 2 đầu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029200" y="50292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3300"/>
                </a:solidFill>
              </a:rPr>
              <a:t>Tia:</a:t>
            </a:r>
            <a:r>
              <a:rPr lang="en-US" sz="2400" b="0">
                <a:solidFill>
                  <a:srgbClr val="0000FF"/>
                </a:solidFill>
              </a:rPr>
              <a:t> giới hạn đầu gốc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029200" y="6408738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3300"/>
                </a:solidFill>
              </a:rPr>
              <a:t>Đoạn thẳng:</a:t>
            </a:r>
            <a:r>
              <a:rPr lang="en-US" sz="2400" b="0">
                <a:solidFill>
                  <a:srgbClr val="0000FF"/>
                </a:solidFill>
              </a:rPr>
              <a:t> giới hạn 2 đầu</a:t>
            </a: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381000"/>
            <a:ext cx="9144000" cy="6096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400" b="0">
                <a:solidFill>
                  <a:srgbClr val="FF0066"/>
                </a:solidFill>
                <a:latin typeface="Arial" pitchFamily="34" charset="0"/>
              </a:rPr>
              <a:t>Tiết 7: </a:t>
            </a:r>
            <a:r>
              <a:rPr lang="en-US" sz="2400">
                <a:solidFill>
                  <a:srgbClr val="FF0066"/>
                </a:solidFill>
                <a:latin typeface="Arial" pitchFamily="34" charset="0"/>
              </a:rPr>
              <a:t>ĐOẠN THẲNG</a:t>
            </a:r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4572000" y="990600"/>
            <a:ext cx="0" cy="624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0668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1. Đoạn thẳng AB là gì?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a) Cách vẽ: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5900" y="1981200"/>
            <a:ext cx="222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b) Định nghĩa:</a:t>
            </a:r>
          </a:p>
        </p:txBody>
      </p:sp>
      <p:pic>
        <p:nvPicPr>
          <p:cNvPr id="5154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241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04800" y="2438400"/>
            <a:ext cx="41910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    	</a:t>
            </a:r>
            <a:r>
              <a:rPr lang="en-US" sz="2400" b="0">
                <a:solidFill>
                  <a:srgbClr val="FF3300"/>
                </a:solidFill>
              </a:rPr>
              <a:t>Đoạn thẳng AB là hình gồm điểm A, điểm B và tất cả các điểm nằm giữa A và B.</a:t>
            </a:r>
          </a:p>
        </p:txBody>
      </p:sp>
    </p:spTree>
    <p:extLst>
      <p:ext uri="{BB962C8B-B14F-4D97-AF65-F5344CB8AC3E}">
        <p14:creationId xmlns:p14="http://schemas.microsoft.com/office/powerpoint/2010/main" val="93361017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6096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400" b="0">
                <a:solidFill>
                  <a:srgbClr val="FF0066"/>
                </a:solidFill>
                <a:latin typeface="Arial" pitchFamily="34" charset="0"/>
              </a:rPr>
              <a:t>Tiết 7: </a:t>
            </a:r>
            <a:r>
              <a:rPr lang="en-US" sz="2400">
                <a:solidFill>
                  <a:srgbClr val="FF0066"/>
                </a:solidFill>
                <a:latin typeface="Arial" pitchFamily="34" charset="0"/>
              </a:rPr>
              <a:t>ĐOẠN THẲNG</a:t>
            </a:r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4267200" y="1066800"/>
            <a:ext cx="0" cy="624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1143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1. Đoạn thẳng AB là gì?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a) Cách vẽ: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15900" y="2057400"/>
            <a:ext cx="222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b) Định nghĩa:</a:t>
            </a:r>
          </a:p>
        </p:txBody>
      </p:sp>
      <p:pic>
        <p:nvPicPr>
          <p:cNvPr id="39963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241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2590800"/>
            <a:ext cx="40386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    	</a:t>
            </a:r>
            <a:r>
              <a:rPr lang="en-US" sz="2400" b="0">
                <a:solidFill>
                  <a:srgbClr val="FF3300"/>
                </a:solidFill>
              </a:rPr>
              <a:t>Đoạn thẳng AB là hình gồm điểm A, điểm B và tất cả các điểm nằm giữa A và B.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419600" y="1143000"/>
            <a:ext cx="47244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i="1">
                <a:solidFill>
                  <a:srgbClr val="FF3300"/>
                </a:solidFill>
              </a:rPr>
              <a:t>Bài 33 sgk/115</a:t>
            </a:r>
            <a:r>
              <a:rPr lang="en-US" sz="2400" b="0">
                <a:solidFill>
                  <a:srgbClr val="FF3300"/>
                </a:solidFill>
              </a:rPr>
              <a:t>: Điền vào chỗ trống trong các phát biểu sau:</a:t>
            </a:r>
          </a:p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3300"/>
                </a:solidFill>
              </a:rPr>
              <a:t>	</a:t>
            </a:r>
            <a:r>
              <a:rPr lang="en-US" sz="2400" b="0">
                <a:solidFill>
                  <a:srgbClr val="0000FF"/>
                </a:solidFill>
              </a:rPr>
              <a:t>a) Hình gồm hai điểm ………… và tất cả các điểm nằm giữa ………..được gọi là đoạn thẳng RS. Hai điểm …………được gọi là hai mút của đoạn thẳng RS</a:t>
            </a:r>
          </a:p>
        </p:txBody>
      </p:sp>
      <p:grpSp>
        <p:nvGrpSpPr>
          <p:cNvPr id="39975" name="Group 39"/>
          <p:cNvGrpSpPr>
            <a:grpSpLocks/>
          </p:cNvGrpSpPr>
          <p:nvPr/>
        </p:nvGrpSpPr>
        <p:grpSpPr bwMode="auto">
          <a:xfrm>
            <a:off x="4660900" y="2019300"/>
            <a:ext cx="4025900" cy="1574800"/>
            <a:chOff x="2936" y="976"/>
            <a:chExt cx="2536" cy="992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4752" y="97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rgbClr val="FF3300"/>
                  </a:solidFill>
                </a:rPr>
                <a:t>R và S</a:t>
              </a:r>
              <a:endParaRPr lang="en-US" sz="2400" i="1">
                <a:solidFill>
                  <a:srgbClr val="0000FF"/>
                </a:solidFill>
              </a:endParaRPr>
            </a:p>
          </p:txBody>
        </p:sp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4128" y="168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rgbClr val="FF3300"/>
                  </a:solidFill>
                </a:rPr>
                <a:t>R và S</a:t>
              </a:r>
              <a:endParaRPr lang="en-US" sz="2400" i="1">
                <a:solidFill>
                  <a:srgbClr val="0000FF"/>
                </a:solidFill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2936" y="1432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rgbClr val="FF3300"/>
                  </a:solidFill>
                </a:rPr>
                <a:t>R và S</a:t>
              </a:r>
              <a:endParaRPr lang="en-US" sz="2400" i="1">
                <a:solidFill>
                  <a:srgbClr val="0000FF"/>
                </a:solidFill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572000" y="4813300"/>
            <a:ext cx="457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b) Đoạn thẳng PQ là hình gồm</a:t>
            </a:r>
            <a:r>
              <a:rPr lang="en-US" sz="2400" b="0">
                <a:solidFill>
                  <a:srgbClr val="FF3300"/>
                </a:solidFill>
              </a:rPr>
              <a:t>  ............................................. ……...………..</a:t>
            </a:r>
            <a:endParaRPr lang="en-US" sz="2400" b="0">
              <a:solidFill>
                <a:srgbClr val="0000FF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572000" y="5181600"/>
            <a:ext cx="457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    điểm P, điểm Q và tất cả các điểm nằm giữa P và Q</a:t>
            </a:r>
          </a:p>
        </p:txBody>
      </p:sp>
      <p:pic>
        <p:nvPicPr>
          <p:cNvPr id="39980" name="Picture 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239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82" name="Picture 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19800"/>
            <a:ext cx="241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1183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315668" cy="4029682"/>
          </a:xfrm>
        </p:spPr>
        <p:txBody>
          <a:bodyPr>
            <a:noAutofit/>
          </a:bodyPr>
          <a:lstStyle/>
          <a:p>
            <a:pPr algn="l"/>
            <a:r>
              <a:rPr lang="fr-FR" sz="2400" u="sng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tập:</a:t>
            </a:r>
            <a: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Vẽ ba đường thẳng a, b, c cắt nhau đôi một tại 3 điểm A, B, C</a:t>
            </a:r>
            <a: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 ra các đoạn thẳng trên hình?</a:t>
            </a:r>
            <a: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Đọc tên các đường thẳng (các cách khác nhau?)</a:t>
            </a:r>
            <a: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Chỉ ra 3 tia trên hình?</a:t>
            </a:r>
            <a: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Ba điểm A, B, C có thẳng hàng không?</a:t>
            </a:r>
            <a: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e) Quan sát đoạn thẳng AB và đoạn thẳng AC có đặc điểm gì?</a:t>
            </a:r>
            <a: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cap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 hướng dẫn cho HS : AB và AC có 1 điềm chung là A. Ta nói AB và AC cắt nhau.</a:t>
            </a:r>
            <a:endParaRPr lang="en-US" sz="2400" cap="none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419600"/>
            <a:ext cx="3810000" cy="25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6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990600" y="990600"/>
            <a:ext cx="6248400" cy="396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066800" y="685800"/>
            <a:ext cx="6858000" cy="4267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379538" y="4511675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892175" y="687388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924675" y="4427538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343400" y="2681288"/>
            <a:ext cx="165100" cy="1651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941763" y="1765300"/>
            <a:ext cx="106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>
                <a:solidFill>
                  <a:srgbClr val="FF3300"/>
                </a:solidFill>
              </a:rPr>
              <a:t>I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667000" y="41910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</a:rPr>
              <a:t>I</a:t>
            </a:r>
            <a:r>
              <a:rPr lang="en-US" sz="3600"/>
              <a:t> : </a:t>
            </a:r>
            <a:r>
              <a:rPr lang="en-US" sz="3600">
                <a:solidFill>
                  <a:srgbClr val="0000FF"/>
                </a:solidFill>
              </a:rPr>
              <a:t>Là giao điểm</a:t>
            </a:r>
          </a:p>
        </p:txBody>
      </p:sp>
    </p:spTree>
    <p:extLst>
      <p:ext uri="{BB962C8B-B14F-4D97-AF65-F5344CB8AC3E}">
        <p14:creationId xmlns:p14="http://schemas.microsoft.com/office/powerpoint/2010/main" val="160109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/>
      <p:bldP spid="29703" grpId="0"/>
      <p:bldP spid="29704" grpId="0"/>
      <p:bldP spid="29705" grpId="0" animBg="1"/>
      <p:bldP spid="29707" grpId="0"/>
      <p:bldP spid="297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4" name="Rectangle 166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400" b="0">
                <a:solidFill>
                  <a:srgbClr val="FF0066"/>
                </a:solidFill>
                <a:latin typeface="Arial" pitchFamily="34" charset="0"/>
              </a:rPr>
              <a:t>Tiết 7: </a:t>
            </a:r>
            <a:r>
              <a:rPr lang="en-US" sz="2400">
                <a:solidFill>
                  <a:srgbClr val="FF0066"/>
                </a:solidFill>
                <a:latin typeface="Arial" pitchFamily="34" charset="0"/>
              </a:rPr>
              <a:t>ĐOẠN THẲNG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28600" y="1257300"/>
            <a:ext cx="411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b="0">
                <a:solidFill>
                  <a:srgbClr val="0000FF"/>
                </a:solidFill>
              </a:rPr>
              <a:t>a) Đoạn thẳng cắt đoạn thẳng: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685800"/>
            <a:ext cx="5105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b="0">
                <a:solidFill>
                  <a:srgbClr val="0000FF"/>
                </a:solidFill>
              </a:rPr>
              <a:t>2. Đoạn thẳng cắt đoạn thẳng, cắt tia, cắt đường thẳng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52400" y="1841500"/>
            <a:ext cx="2935288" cy="461963"/>
            <a:chOff x="2477" y="1078"/>
            <a:chExt cx="1849" cy="291"/>
          </a:xfrm>
        </p:grpSpPr>
        <p:grpSp>
          <p:nvGrpSpPr>
            <p:cNvPr id="12466" name="Group 12"/>
            <p:cNvGrpSpPr>
              <a:grpSpLocks/>
            </p:cNvGrpSpPr>
            <p:nvPr/>
          </p:nvGrpSpPr>
          <p:grpSpPr bwMode="auto">
            <a:xfrm>
              <a:off x="2565" y="1327"/>
              <a:ext cx="1686" cy="42"/>
              <a:chOff x="2565" y="1327"/>
              <a:chExt cx="1686" cy="42"/>
            </a:xfrm>
          </p:grpSpPr>
          <p:sp>
            <p:nvSpPr>
              <p:cNvPr id="11315" name="Line 5"/>
              <p:cNvSpPr>
                <a:spLocks noChangeShapeType="1"/>
              </p:cNvSpPr>
              <p:nvPr/>
            </p:nvSpPr>
            <p:spPr bwMode="auto">
              <a:xfrm>
                <a:off x="2593" y="1347"/>
                <a:ext cx="1626" cy="0"/>
              </a:xfrm>
              <a:prstGeom prst="line">
                <a:avLst/>
              </a:prstGeom>
              <a:noFill/>
              <a:ln w="28575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="0">
                  <a:latin typeface="Arial" charset="0"/>
                </a:endParaRPr>
              </a:p>
            </p:txBody>
          </p:sp>
          <p:sp>
            <p:nvSpPr>
              <p:cNvPr id="12468" name="Oval 7"/>
              <p:cNvSpPr>
                <a:spLocks noChangeArrowheads="1"/>
              </p:cNvSpPr>
              <p:nvPr/>
            </p:nvSpPr>
            <p:spPr bwMode="auto">
              <a:xfrm>
                <a:off x="2565" y="1327"/>
                <a:ext cx="40" cy="4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b="0">
                  <a:latin typeface="Arial" pitchFamily="34" charset="0"/>
                </a:endParaRPr>
              </a:p>
            </p:txBody>
          </p:sp>
          <p:sp>
            <p:nvSpPr>
              <p:cNvPr id="12469" name="Oval 8"/>
              <p:cNvSpPr>
                <a:spLocks noChangeArrowheads="1"/>
              </p:cNvSpPr>
              <p:nvPr/>
            </p:nvSpPr>
            <p:spPr bwMode="auto">
              <a:xfrm>
                <a:off x="4211" y="1329"/>
                <a:ext cx="40" cy="4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b="0">
                  <a:latin typeface="Arial" pitchFamily="34" charset="0"/>
                </a:endParaRPr>
              </a:p>
            </p:txBody>
          </p:sp>
        </p:grpSp>
        <p:sp>
          <p:nvSpPr>
            <p:cNvPr id="12470" name="Text Box 14"/>
            <p:cNvSpPr txBox="1">
              <a:spLocks noChangeArrowheads="1"/>
            </p:cNvSpPr>
            <p:nvPr/>
          </p:nvSpPr>
          <p:spPr bwMode="auto">
            <a:xfrm>
              <a:off x="2477" y="1080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0">
                  <a:latin typeface=".VnTime" pitchFamily="34" charset="0"/>
                </a:rPr>
                <a:t>A</a:t>
              </a:r>
            </a:p>
          </p:txBody>
        </p:sp>
        <p:sp>
          <p:nvSpPr>
            <p:cNvPr id="12471" name="Text Box 15"/>
            <p:cNvSpPr txBox="1">
              <a:spLocks noChangeArrowheads="1"/>
            </p:cNvSpPr>
            <p:nvPr/>
          </p:nvSpPr>
          <p:spPr bwMode="auto">
            <a:xfrm>
              <a:off x="4095" y="1078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0">
                  <a:latin typeface=".VnTime" pitchFamily="34" charset="0"/>
                </a:rPr>
                <a:t>B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233738" y="1460500"/>
            <a:ext cx="1643062" cy="2006600"/>
            <a:chOff x="4440" y="829"/>
            <a:chExt cx="1035" cy="1264"/>
          </a:xfrm>
        </p:grpSpPr>
        <p:grpSp>
          <p:nvGrpSpPr>
            <p:cNvPr id="12473" name="Group 13"/>
            <p:cNvGrpSpPr>
              <a:grpSpLocks/>
            </p:cNvGrpSpPr>
            <p:nvPr/>
          </p:nvGrpSpPr>
          <p:grpSpPr bwMode="auto">
            <a:xfrm>
              <a:off x="4573" y="1080"/>
              <a:ext cx="727" cy="773"/>
              <a:chOff x="4573" y="1080"/>
              <a:chExt cx="727" cy="773"/>
            </a:xfrm>
          </p:grpSpPr>
          <p:sp>
            <p:nvSpPr>
              <p:cNvPr id="12474" name="Line 4"/>
              <p:cNvSpPr>
                <a:spLocks noChangeShapeType="1"/>
              </p:cNvSpPr>
              <p:nvPr/>
            </p:nvSpPr>
            <p:spPr bwMode="auto">
              <a:xfrm flipH="1">
                <a:off x="4601" y="1108"/>
                <a:ext cx="669" cy="71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75" name="Oval 9"/>
              <p:cNvSpPr>
                <a:spLocks noChangeArrowheads="1"/>
              </p:cNvSpPr>
              <p:nvPr/>
            </p:nvSpPr>
            <p:spPr bwMode="auto">
              <a:xfrm>
                <a:off x="4573" y="1813"/>
                <a:ext cx="40" cy="4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b="0">
                  <a:latin typeface="Arial" pitchFamily="34" charset="0"/>
                </a:endParaRPr>
              </a:p>
            </p:txBody>
          </p:sp>
          <p:sp>
            <p:nvSpPr>
              <p:cNvPr id="12476" name="Oval 10"/>
              <p:cNvSpPr>
                <a:spLocks noChangeArrowheads="1"/>
              </p:cNvSpPr>
              <p:nvPr/>
            </p:nvSpPr>
            <p:spPr bwMode="auto">
              <a:xfrm>
                <a:off x="5260" y="1080"/>
                <a:ext cx="40" cy="4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b="0">
                  <a:latin typeface="Arial" pitchFamily="34" charset="0"/>
                </a:endParaRPr>
              </a:p>
            </p:txBody>
          </p:sp>
        </p:grpSp>
        <p:sp>
          <p:nvSpPr>
            <p:cNvPr id="12477" name="Text Box 16"/>
            <p:cNvSpPr txBox="1">
              <a:spLocks noChangeArrowheads="1"/>
            </p:cNvSpPr>
            <p:nvPr/>
          </p:nvSpPr>
          <p:spPr bwMode="auto">
            <a:xfrm>
              <a:off x="4440" y="1805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0">
                  <a:latin typeface=".VnTime" pitchFamily="34" charset="0"/>
                </a:rPr>
                <a:t>C</a:t>
              </a:r>
            </a:p>
          </p:txBody>
        </p:sp>
        <p:sp>
          <p:nvSpPr>
            <p:cNvPr id="12478" name="Text Box 17"/>
            <p:cNvSpPr txBox="1">
              <a:spLocks noChangeArrowheads="1"/>
            </p:cNvSpPr>
            <p:nvPr/>
          </p:nvSpPr>
          <p:spPr bwMode="auto">
            <a:xfrm>
              <a:off x="5223" y="829"/>
              <a:ext cx="2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0">
                  <a:latin typeface=".VnTime" pitchFamily="34" charset="0"/>
                </a:rPr>
                <a:t>D</a:t>
              </a:r>
            </a:p>
          </p:txBody>
        </p:sp>
      </p:grp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1955800" y="2254250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b="0">
              <a:latin typeface="Arial" pitchFamily="34" charset="0"/>
            </a:endParaRP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1765300" y="1846263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0">
                <a:latin typeface=".VnTime" pitchFamily="34" charset="0"/>
              </a:rPr>
              <a:t>I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286000" y="2895600"/>
            <a:ext cx="281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000" b="0">
                <a:solidFill>
                  <a:srgbClr val="0000FF"/>
                </a:solidFill>
              </a:rPr>
              <a:t>Đoạn thẳng AB và CD cắt nhau tại giao điểm I</a:t>
            </a:r>
          </a:p>
          <a:p>
            <a:endParaRPr lang="en-US" sz="2000" b="0">
              <a:solidFill>
                <a:srgbClr val="0000FF"/>
              </a:solidFill>
            </a:endParaRPr>
          </a:p>
        </p:txBody>
      </p:sp>
      <p:sp>
        <p:nvSpPr>
          <p:cNvPr id="12482" name="Line 194"/>
          <p:cNvSpPr>
            <a:spLocks noChangeShapeType="1"/>
          </p:cNvSpPr>
          <p:nvPr/>
        </p:nvSpPr>
        <p:spPr bwMode="auto">
          <a:xfrm>
            <a:off x="5105400" y="609600"/>
            <a:ext cx="0" cy="624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62600" y="685800"/>
            <a:ext cx="335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000" b="0">
                <a:solidFill>
                  <a:srgbClr val="FF3300"/>
                </a:solidFill>
              </a:rPr>
              <a:t>Các trường hợp khác:</a:t>
            </a:r>
          </a:p>
        </p:txBody>
      </p:sp>
      <p:pic>
        <p:nvPicPr>
          <p:cNvPr id="12513" name="Picture 2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447800"/>
            <a:ext cx="25527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14" name="Picture 2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124200"/>
            <a:ext cx="22479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5264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8.88889E-6 L -0.24063 8.88889E-6 " pathEditMode="relative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  <p:bldP spid="27668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400" b="0">
                <a:solidFill>
                  <a:srgbClr val="FF0066"/>
                </a:solidFill>
                <a:latin typeface="Arial" pitchFamily="34" charset="0"/>
              </a:rPr>
              <a:t>Tiết 7: </a:t>
            </a:r>
            <a:r>
              <a:rPr lang="en-US" sz="2400">
                <a:solidFill>
                  <a:srgbClr val="FF0066"/>
                </a:solidFill>
                <a:latin typeface="Arial" pitchFamily="34" charset="0"/>
              </a:rPr>
              <a:t>ĐOẠN THẲNG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76200" y="1295400"/>
            <a:ext cx="411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b="0">
                <a:solidFill>
                  <a:srgbClr val="0000FF"/>
                </a:solidFill>
              </a:rPr>
              <a:t>a) Đoạn thẳng cắt đoạn thẳng: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685800"/>
            <a:ext cx="5105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b="0">
                <a:solidFill>
                  <a:srgbClr val="0000FF"/>
                </a:solidFill>
              </a:rPr>
              <a:t>2. Đoạn thẳng cắt đoạn thẳng, cắt tia, cắt đường thẳng</a:t>
            </a:r>
          </a:p>
        </p:txBody>
      </p:sp>
      <p:pic>
        <p:nvPicPr>
          <p:cNvPr id="51252" name="Picture 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66800"/>
            <a:ext cx="17526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8100" y="17780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b="0">
                <a:solidFill>
                  <a:srgbClr val="0000FF"/>
                </a:solidFill>
              </a:rPr>
              <a:t>b) Đoạn thẳng cắt tia: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1536700" y="3198813"/>
            <a:ext cx="2579688" cy="6842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1504950" y="3854450"/>
            <a:ext cx="63500" cy="635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b="0">
              <a:latin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74663" y="3806825"/>
            <a:ext cx="1309687" cy="1401763"/>
            <a:chOff x="3282" y="361"/>
            <a:chExt cx="825" cy="883"/>
          </a:xfrm>
        </p:grpSpPr>
        <p:sp>
          <p:nvSpPr>
            <p:cNvPr id="51260" name="Line 7"/>
            <p:cNvSpPr>
              <a:spLocks noChangeShapeType="1"/>
            </p:cNvSpPr>
            <p:nvPr/>
          </p:nvSpPr>
          <p:spPr bwMode="auto">
            <a:xfrm>
              <a:off x="3310" y="391"/>
              <a:ext cx="765" cy="8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1" name="Oval 12"/>
            <p:cNvSpPr>
              <a:spLocks noChangeArrowheads="1"/>
            </p:cNvSpPr>
            <p:nvPr/>
          </p:nvSpPr>
          <p:spPr bwMode="auto">
            <a:xfrm>
              <a:off x="3282" y="361"/>
              <a:ext cx="40" cy="40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b="0">
                <a:latin typeface="Arial" pitchFamily="34" charset="0"/>
              </a:endParaRPr>
            </a:p>
          </p:txBody>
        </p:sp>
        <p:sp>
          <p:nvSpPr>
            <p:cNvPr id="51262" name="Oval 11"/>
            <p:cNvSpPr>
              <a:spLocks noChangeArrowheads="1"/>
            </p:cNvSpPr>
            <p:nvPr/>
          </p:nvSpPr>
          <p:spPr bwMode="auto">
            <a:xfrm>
              <a:off x="4067" y="1204"/>
              <a:ext cx="40" cy="40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b="0">
                <a:latin typeface="Arial" pitchFamily="34" charset="0"/>
              </a:endParaRPr>
            </a:p>
          </p:txBody>
        </p:sp>
      </p:grp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2962275" y="3478213"/>
            <a:ext cx="63500" cy="635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b="0">
              <a:latin typeface="Arial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57200" y="3489325"/>
            <a:ext cx="366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0">
                <a:solidFill>
                  <a:srgbClr val="FF0000"/>
                </a:solidFill>
                <a:latin typeface=".VnTime" pitchFamily="34" charset="0"/>
              </a:rPr>
              <a:t>A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1154113" y="36560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0">
                <a:solidFill>
                  <a:srgbClr val="000099"/>
                </a:solidFill>
                <a:latin typeface=".VnTime" pitchFamily="34" charset="0"/>
              </a:rPr>
              <a:t>O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892550" y="2811463"/>
            <a:ext cx="312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0">
                <a:solidFill>
                  <a:srgbClr val="000099"/>
                </a:solidFill>
                <a:latin typeface=".VnTime" pitchFamily="34" charset="0"/>
              </a:rPr>
              <a:t>x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1751013" y="4860925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0">
                <a:solidFill>
                  <a:srgbClr val="FF0000"/>
                </a:solidFill>
                <a:latin typeface=".VnTime" pitchFamily="34" charset="0"/>
              </a:rPr>
              <a:t>B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2898775" y="3059113"/>
            <a:ext cx="366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0">
                <a:solidFill>
                  <a:srgbClr val="000099"/>
                </a:solidFill>
                <a:latin typeface=".VnTime" pitchFamily="34" charset="0"/>
              </a:rPr>
              <a:t>K</a:t>
            </a:r>
          </a:p>
        </p:txBody>
      </p:sp>
      <p:sp>
        <p:nvSpPr>
          <p:cNvPr id="51311" name="Text Box 107"/>
          <p:cNvSpPr txBox="1">
            <a:spLocks noChangeArrowheads="1"/>
          </p:cNvSpPr>
          <p:nvPr/>
        </p:nvSpPr>
        <p:spPr bwMode="auto">
          <a:xfrm>
            <a:off x="8670925" y="68722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>
                <a:latin typeface="Arial" pitchFamily="34" charset="0"/>
              </a:rPr>
              <a:t>11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81000" y="4572000"/>
            <a:ext cx="4572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000" b="0">
                <a:solidFill>
                  <a:srgbClr val="0000FF"/>
                </a:solidFill>
              </a:rPr>
              <a:t>Đoạn thẳng AB cắt tia Ox tai giao điểm K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248400" y="609600"/>
            <a:ext cx="2895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000" b="0">
                <a:solidFill>
                  <a:srgbClr val="0000FF"/>
                </a:solidFill>
              </a:rPr>
              <a:t>Các trường hợp khác:</a:t>
            </a:r>
          </a:p>
        </p:txBody>
      </p:sp>
      <p:pic>
        <p:nvPicPr>
          <p:cNvPr id="51316" name="Picture 1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19600"/>
            <a:ext cx="24003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7" name="Picture 1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95600"/>
            <a:ext cx="24003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8" name="Picture 1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447800"/>
            <a:ext cx="25050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19" name="Line 119"/>
          <p:cNvSpPr>
            <a:spLocks noChangeShapeType="1"/>
          </p:cNvSpPr>
          <p:nvPr/>
        </p:nvSpPr>
        <p:spPr bwMode="auto">
          <a:xfrm>
            <a:off x="5486400" y="609600"/>
            <a:ext cx="0" cy="624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156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1908 -0.1659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1908 -0.16598 " pathEditMode="relative" ptsTypes="AA">
                                      <p:cBhvr>
                                        <p:cTn id="51" dur="2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191 -0.00023 L 0.18889 -0.1662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31" y="-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80" grpId="0" animBg="1"/>
      <p:bldP spid="28686" grpId="0" animBg="1"/>
      <p:bldP spid="28687" grpId="0"/>
      <p:bldP spid="28687" grpId="1"/>
      <p:bldP spid="28689" grpId="0"/>
      <p:bldP spid="28690" grpId="0"/>
      <p:bldP spid="28698" grpId="0"/>
      <p:bldP spid="28698" grpId="1"/>
      <p:bldP spid="28699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400" b="0">
                <a:solidFill>
                  <a:srgbClr val="FF0066"/>
                </a:solidFill>
                <a:latin typeface="Arial" pitchFamily="34" charset="0"/>
              </a:rPr>
              <a:t>Tiết 7: </a:t>
            </a:r>
            <a:r>
              <a:rPr lang="en-US" sz="2400">
                <a:solidFill>
                  <a:srgbClr val="FF0066"/>
                </a:solidFill>
                <a:latin typeface="Arial" pitchFamily="34" charset="0"/>
              </a:rPr>
              <a:t>ĐOẠN THẲNG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76200" y="1219200"/>
            <a:ext cx="411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b="0">
                <a:solidFill>
                  <a:srgbClr val="0000FF"/>
                </a:solidFill>
              </a:rPr>
              <a:t>a) Đoạn thẳng cắt đoạn thẳng: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685800"/>
            <a:ext cx="5105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b="0">
                <a:solidFill>
                  <a:srgbClr val="0000FF"/>
                </a:solidFill>
              </a:rPr>
              <a:t>2. Đoạn thẳng cắt đoạn thẳng, cắt tia, cắt đường thẳng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0800" y="19050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b="0">
                <a:solidFill>
                  <a:srgbClr val="0000FF"/>
                </a:solidFill>
              </a:rPr>
              <a:t>b) Đoạn thẳng cắt tia: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52400" y="54864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000" b="0">
                <a:solidFill>
                  <a:srgbClr val="0000FF"/>
                </a:solidFill>
              </a:rPr>
              <a:t>Đoạn thẳng AB cắt đường thẳng xy  tại giao điểm H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400" y="2667000"/>
            <a:ext cx="441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400" b="0">
                <a:solidFill>
                  <a:srgbClr val="0000FF"/>
                </a:solidFill>
              </a:rPr>
              <a:t>c) Đoạn thẳng cắt đường thẳng:</a:t>
            </a:r>
          </a:p>
        </p:txBody>
      </p:sp>
      <p:pic>
        <p:nvPicPr>
          <p:cNvPr id="53309" name="Picture 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19526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66800"/>
            <a:ext cx="17526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1752600" y="3944938"/>
            <a:ext cx="341471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612900" y="4354513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0">
                <a:latin typeface=".VnTime" pitchFamily="34" charset="0"/>
              </a:rPr>
              <a:t>x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940300" y="3513138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0">
                <a:latin typeface=".VnTime" pitchFamily="34" charset="0"/>
              </a:rPr>
              <a:t>y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6200" y="3530600"/>
            <a:ext cx="1684338" cy="1955800"/>
            <a:chOff x="2289" y="642"/>
            <a:chExt cx="1061" cy="1232"/>
          </a:xfrm>
        </p:grpSpPr>
        <p:sp>
          <p:nvSpPr>
            <p:cNvPr id="53314" name="Text Box 8"/>
            <p:cNvSpPr txBox="1">
              <a:spLocks noChangeArrowheads="1"/>
            </p:cNvSpPr>
            <p:nvPr/>
          </p:nvSpPr>
          <p:spPr bwMode="auto">
            <a:xfrm>
              <a:off x="3119" y="158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0">
                  <a:latin typeface=".VnTime" pitchFamily="34" charset="0"/>
                </a:rPr>
                <a:t>B</a:t>
              </a:r>
            </a:p>
          </p:txBody>
        </p:sp>
        <p:grpSp>
          <p:nvGrpSpPr>
            <p:cNvPr id="53315" name="Group 9"/>
            <p:cNvGrpSpPr>
              <a:grpSpLocks/>
            </p:cNvGrpSpPr>
            <p:nvPr/>
          </p:nvGrpSpPr>
          <p:grpSpPr bwMode="auto">
            <a:xfrm>
              <a:off x="2289" y="642"/>
              <a:ext cx="842" cy="1158"/>
              <a:chOff x="2289" y="642"/>
              <a:chExt cx="842" cy="1158"/>
            </a:xfrm>
          </p:grpSpPr>
          <p:grpSp>
            <p:nvGrpSpPr>
              <p:cNvPr id="53316" name="Group 10"/>
              <p:cNvGrpSpPr>
                <a:grpSpLocks/>
              </p:cNvGrpSpPr>
              <p:nvPr/>
            </p:nvGrpSpPr>
            <p:grpSpPr bwMode="auto">
              <a:xfrm>
                <a:off x="2306" y="917"/>
                <a:ext cx="825" cy="883"/>
                <a:chOff x="3282" y="361"/>
                <a:chExt cx="825" cy="883"/>
              </a:xfrm>
            </p:grpSpPr>
            <p:sp>
              <p:nvSpPr>
                <p:cNvPr id="53317" name="Line 11"/>
                <p:cNvSpPr>
                  <a:spLocks noChangeShapeType="1"/>
                </p:cNvSpPr>
                <p:nvPr/>
              </p:nvSpPr>
              <p:spPr bwMode="auto">
                <a:xfrm>
                  <a:off x="3310" y="391"/>
                  <a:ext cx="765" cy="813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18" name="Oval 12"/>
                <p:cNvSpPr>
                  <a:spLocks noChangeArrowheads="1"/>
                </p:cNvSpPr>
                <p:nvPr/>
              </p:nvSpPr>
              <p:spPr bwMode="auto">
                <a:xfrm>
                  <a:off x="3282" y="361"/>
                  <a:ext cx="40" cy="40"/>
                </a:xfrm>
                <a:prstGeom prst="ellipse">
                  <a:avLst/>
                </a:prstGeom>
                <a:solidFill>
                  <a:srgbClr val="000099"/>
                </a:soli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 b="0">
                    <a:latin typeface="Arial" pitchFamily="34" charset="0"/>
                  </a:endParaRPr>
                </a:p>
              </p:txBody>
            </p:sp>
            <p:sp>
              <p:nvSpPr>
                <p:cNvPr id="53319" name="Oval 13"/>
                <p:cNvSpPr>
                  <a:spLocks noChangeArrowheads="1"/>
                </p:cNvSpPr>
                <p:nvPr/>
              </p:nvSpPr>
              <p:spPr bwMode="auto">
                <a:xfrm>
                  <a:off x="4067" y="1204"/>
                  <a:ext cx="40" cy="40"/>
                </a:xfrm>
                <a:prstGeom prst="ellipse">
                  <a:avLst/>
                </a:prstGeom>
                <a:solidFill>
                  <a:srgbClr val="000099"/>
                </a:soli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 b="0">
                    <a:latin typeface="Arial" pitchFamily="34" charset="0"/>
                  </a:endParaRPr>
                </a:p>
              </p:txBody>
            </p:sp>
          </p:grpSp>
          <p:sp>
            <p:nvSpPr>
              <p:cNvPr id="53320" name="Text Box 14"/>
              <p:cNvSpPr txBox="1">
                <a:spLocks noChangeArrowheads="1"/>
              </p:cNvSpPr>
              <p:nvPr/>
            </p:nvSpPr>
            <p:spPr bwMode="auto">
              <a:xfrm>
                <a:off x="2289" y="642"/>
                <a:ext cx="2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400" b="0">
                    <a:latin typeface=".VnTime" pitchFamily="34" charset="0"/>
                  </a:rPr>
                  <a:t>A</a:t>
                </a:r>
              </a:p>
            </p:txBody>
          </p:sp>
        </p:grpSp>
      </p:grp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3495675" y="4314825"/>
            <a:ext cx="63500" cy="635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b="0">
              <a:latin typeface="Arial" pitchFamily="34" charset="0"/>
            </a:endParaRP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490913" y="38862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0">
                <a:latin typeface=".VnTime" pitchFamily="34" charset="0"/>
              </a:rPr>
              <a:t>H</a:t>
            </a:r>
          </a:p>
        </p:txBody>
      </p:sp>
      <p:sp>
        <p:nvSpPr>
          <p:cNvPr id="53323" name="Line 75"/>
          <p:cNvSpPr>
            <a:spLocks noChangeShapeType="1"/>
          </p:cNvSpPr>
          <p:nvPr/>
        </p:nvSpPr>
        <p:spPr bwMode="auto">
          <a:xfrm>
            <a:off x="5486400" y="685800"/>
            <a:ext cx="0" cy="617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867400" y="2819400"/>
            <a:ext cx="2895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000" b="0">
                <a:solidFill>
                  <a:srgbClr val="0000FF"/>
                </a:solidFill>
              </a:rPr>
              <a:t>Trường hợp khác:</a:t>
            </a:r>
          </a:p>
        </p:txBody>
      </p:sp>
      <p:pic>
        <p:nvPicPr>
          <p:cNvPr id="53336" name="Picture 8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57600"/>
            <a:ext cx="234315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86433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16667E-6 4.16185E-6 L 0.29862 -0.0522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1" y="-2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5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1748" grpId="0" animBg="1"/>
      <p:bldP spid="31749" grpId="0"/>
      <p:bldP spid="31750" grpId="0"/>
      <p:bldP spid="31759" grpId="0" animBg="1"/>
      <p:bldP spid="31760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BT1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96280245"/>
              </p:ext>
            </p:extLst>
          </p:nvPr>
        </p:nvGraphicFramePr>
        <p:xfrm>
          <a:off x="76200" y="228600"/>
          <a:ext cx="8915400" cy="6331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2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Cách viết thông thường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93" marR="582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Hình vẽ 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93" marR="5829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69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Điểm M thuộc đường thẳng p</a:t>
                      </a:r>
                      <a:r>
                        <a:rPr lang="en-US" sz="200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93" marR="582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93" marR="5829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696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  <a:effectLst/>
                        </a:rPr>
                        <a:t>b) Hai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đoạn thẳng AB và CD cắt nhau tại điểm </a:t>
                      </a:r>
                      <a:r>
                        <a:rPr lang="en-US" sz="2000" smtClean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293" marR="582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93" marR="5829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46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  <a:effectLst/>
                        </a:rPr>
                        <a:t>c)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smtClean="0">
                          <a:solidFill>
                            <a:schemeClr val="tx1"/>
                          </a:solidFill>
                          <a:effectLst/>
                        </a:rPr>
                        <a:t>Đoạn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thẳng MN cắt tia AC.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93" marR="582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93" marR="5829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696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  <a:effectLst/>
                        </a:rPr>
                        <a:t>d) Đường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thẳng AB và đường thẳng IJ cắt nhau tại K.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58293" marR="582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93" marR="5829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2696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  <a:effectLst/>
                        </a:rPr>
                        <a:t>e) Tia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Ax cắt đoạn thẳng MN.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58293" marR="582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93" marR="5829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5322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  <a:effectLst/>
                        </a:rPr>
                        <a:t>f) Vẽ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đường thẳng AB. Lấy điểm M thuộc đoạn thẳng AB. Lấy điểm N thuộc tia AB nhưng không thuộc đoạn thẳng AB.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93" marR="582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93" marR="5829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81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587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Calisto MT</vt:lpstr>
      <vt:lpstr>MS Sans Serif</vt:lpstr>
      <vt:lpstr>.VnArial Narrow</vt:lpstr>
      <vt:lpstr>.VnTime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Bài tập: a) Vẽ ba đường thẳng a, b, c cắt nhau đôi một tại 3 điểm A, B, C Chỉ ra các đoạn thẳng trên hình? b) Đọc tên các đường thẳng (các cách khác nhau?) c) Chỉ ra 3 tia trên hình? d) Ba điểm A, B, C có thẳng hàng không? e) Quan sát đoạn thẳng AB và đoạn thẳng AC có đặc điểm gì? GV hướng dẫn cho HS : AB và AC có 1 điềm chung là A. Ta nói AB và AC cắt nhau.</vt:lpstr>
      <vt:lpstr>PowerPoint Presentation</vt:lpstr>
      <vt:lpstr>PowerPoint Presentation</vt:lpstr>
      <vt:lpstr>PowerPoint Presentation</vt:lpstr>
      <vt:lpstr>PowerPoint Presentation</vt:lpstr>
      <vt:lpstr>BT1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2020-10-24T09:40:16Z</dcterms:created>
  <dcterms:modified xsi:type="dcterms:W3CDTF">2020-10-24T09:42:43Z</dcterms:modified>
</cp:coreProperties>
</file>